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9" r:id="rId4"/>
    <p:sldId id="279" r:id="rId5"/>
    <p:sldId id="280" r:id="rId6"/>
    <p:sldId id="262" r:id="rId7"/>
    <p:sldId id="261" r:id="rId8"/>
    <p:sldId id="281" r:id="rId9"/>
    <p:sldId id="260" r:id="rId10"/>
    <p:sldId id="282" r:id="rId11"/>
    <p:sldId id="274" r:id="rId12"/>
    <p:sldId id="283" r:id="rId13"/>
    <p:sldId id="276" r:id="rId14"/>
    <p:sldId id="284" r:id="rId15"/>
    <p:sldId id="275" r:id="rId16"/>
    <p:sldId id="277" r:id="rId17"/>
    <p:sldId id="285" r:id="rId18"/>
    <p:sldId id="278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000066"/>
    <a:srgbClr val="0033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5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1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6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1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1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9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7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9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DE07-9F16-4C79-BE04-5BF4EBABF3C7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36F0-259E-49DA-89DD-46337726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r="14085"/>
          <a:stretch/>
        </p:blipFill>
        <p:spPr>
          <a:xfrm>
            <a:off x="2285999" y="1973946"/>
            <a:ext cx="4572001" cy="4604749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4439"/>
            <a:ext cx="9144000" cy="2272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Артур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Конан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Дойл </a:t>
            </a:r>
            <a:b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Цикл о Шерлоке Холмсе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76489" y="6002631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Выполнила: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Жумабекова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/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Алия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6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69191"/>
            <a:ext cx="3366120" cy="338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Бывают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у благородного сыщика и неудачи в расследованиях («Скандал в Богемии»).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Впрочем, </a:t>
            </a:r>
            <a:r>
              <a:rPr lang="ru-RU" sz="2800" b="1" i="1" dirty="0" err="1">
                <a:solidFill>
                  <a:srgbClr val="000066"/>
                </a:solidFill>
                <a:latin typeface="Century Schoolbook" panose="02040604050505020304" pitchFamily="18" charset="0"/>
              </a:rPr>
              <a:t>Ирэн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 Адлер, Эта Женщина, заслуживает гораздо большего, чем упоминание мимоходом в короткой рецензии, как-никак ей удалось обыграть непревзойденного детектива!</a:t>
            </a:r>
          </a:p>
        </p:txBody>
      </p:sp>
    </p:spTree>
    <p:extLst>
      <p:ext uri="{BB962C8B-B14F-4D97-AF65-F5344CB8AC3E}">
        <p14:creationId xmlns:p14="http://schemas.microsoft.com/office/powerpoint/2010/main" val="199998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6747"/>
            <a:ext cx="4230216" cy="425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Значимое место во всех сборниках о Шерлоке Холмсе занимает дружба.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Доктор Джон Ватсон (или Уотсон, кому как больше нравится) – лучший друг и библиограф знаменитого детектива. </a:t>
            </a:r>
          </a:p>
        </p:txBody>
      </p:sp>
    </p:spTree>
    <p:extLst>
      <p:ext uri="{BB962C8B-B14F-4D97-AF65-F5344CB8AC3E}">
        <p14:creationId xmlns:p14="http://schemas.microsoft.com/office/powerpoint/2010/main" val="5068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33982"/>
            <a:ext cx="2808311" cy="282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Пусть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доктор Ватсон не всегда понимает гениального сыщика, но всегда рядом и готов прийти на помощь.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Это очень ценное качество, особенно для тех, кто одинок, как Шерлок Холмс. [Не могу удержаться и не сказать, что больше всего мне нравится образ Джона Ватсона в исполнении Мартина </a:t>
            </a:r>
            <a:r>
              <a:rPr lang="ru-RU" sz="2800" b="1" i="1" dirty="0" err="1">
                <a:solidFill>
                  <a:srgbClr val="000066"/>
                </a:solidFill>
                <a:latin typeface="Century Schoolbook" panose="02040604050505020304" pitchFamily="18" charset="0"/>
              </a:rPr>
              <a:t>Фримена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 в сериале «Шерлок», ВВС.]</a:t>
            </a:r>
          </a:p>
        </p:txBody>
      </p:sp>
    </p:spTree>
    <p:extLst>
      <p:ext uri="{BB962C8B-B14F-4D97-AF65-F5344CB8AC3E}">
        <p14:creationId xmlns:p14="http://schemas.microsoft.com/office/powerpoint/2010/main" val="291814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69191"/>
            <a:ext cx="3364214" cy="338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И наконец, загадки. Это ведь детективы!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Сюжеты нестандартны и многообразны, приключения найдутся на любой вкус: когда тайну можно раскрыть, сидя у камина и куря трубку, и когда за разгадкой нужно гоняться по всему </a:t>
            </a:r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Лондону…</a:t>
            </a:r>
            <a:endParaRPr lang="ru-RU" sz="2800" b="1" i="1" dirty="0">
              <a:solidFill>
                <a:srgbClr val="000066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1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38304"/>
            <a:ext cx="3779912" cy="38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… когда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преступник известен заранее и нужно только его поймать, когда виновного нет вовсе или вина лежит не на человеке – как в «Львиной гриве»… Остается только удивляться мастерству автора и его неистощимой фантазии.</a:t>
            </a:r>
          </a:p>
        </p:txBody>
      </p:sp>
    </p:spTree>
    <p:extLst>
      <p:ext uri="{BB962C8B-B14F-4D97-AF65-F5344CB8AC3E}">
        <p14:creationId xmlns:p14="http://schemas.microsoft.com/office/powerpoint/2010/main" val="254966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68784"/>
            <a:ext cx="2790056" cy="28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239" y="26064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О самом Шерлоке известно не так много: он раскрывает чужие тайны и бережет свои. Например, о его семье упоминается поразительно мало: несколько раз появляется старший брат </a:t>
            </a:r>
            <a:r>
              <a:rPr lang="ru-RU" sz="2800" b="1" i="1" dirty="0" err="1">
                <a:solidFill>
                  <a:srgbClr val="000066"/>
                </a:solidFill>
                <a:latin typeface="Century Schoolbook" panose="02040604050505020304" pitchFamily="18" charset="0"/>
              </a:rPr>
              <a:t>Майкрофт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 (загадочная фигура из британского правительства), упоминается бабушка-француженка и на этом все! Полная свобода для читательских домыслов!</a:t>
            </a:r>
          </a:p>
        </p:txBody>
      </p:sp>
    </p:spTree>
    <p:extLst>
      <p:ext uri="{BB962C8B-B14F-4D97-AF65-F5344CB8AC3E}">
        <p14:creationId xmlns:p14="http://schemas.microsoft.com/office/powerpoint/2010/main" val="379089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06958"/>
            <a:ext cx="3635896" cy="365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В заключение расскажу небольшую историю. Сам </a:t>
            </a:r>
            <a:r>
              <a:rPr lang="ru-RU" sz="2800" b="1" i="1" dirty="0" err="1">
                <a:solidFill>
                  <a:srgbClr val="000066"/>
                </a:solidFill>
                <a:latin typeface="Century Schoolbook" panose="02040604050505020304" pitchFamily="18" charset="0"/>
              </a:rPr>
              <a:t>А.К.Дойл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, как известно, считал себя в первую очередь автором исторических романов (и они тоже великолепны), а детективные рассказы были источником существования.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02861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37256"/>
            <a:ext cx="3432848" cy="34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В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конце концов, писателю надоел его персонаж и он «убил» Шерлока Холмса в рассказе «Последнее дело Холмса». Однако поклонники забросали письмами с просьбами о продолжении (по легенде, в их числе была и королева Виктория</a:t>
            </a:r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),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и Дойл сдался, «оживив» сыщика в «Пустом доме».</a:t>
            </a:r>
          </a:p>
        </p:txBody>
      </p:sp>
    </p:spTree>
    <p:extLst>
      <p:ext uri="{BB962C8B-B14F-4D97-AF65-F5344CB8AC3E}">
        <p14:creationId xmlns:p14="http://schemas.microsoft.com/office/powerpoint/2010/main" val="343664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58240"/>
            <a:ext cx="2658033" cy="267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300" y="27770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Я целиком и полностью разделяю чувства почитателей: если бы автор жил в наше время (или я – в его эпоху), тоже постоянно просила бы написать о новых приключениях Шерлока Холмса и доктора Ватсона. Однако это невозможно, остается только перечитывать существующий цикл и наслаждаться великолепной игрой актеров в экранизациях.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16553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73" y="1854233"/>
            <a:ext cx="45720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39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P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.</a:t>
            </a:r>
            <a:r>
              <a:rPr lang="en-US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S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. За исполнение роли Шерлока Холмса Василий Ливанов был удостоен ордена Британской империи в 2006 г.</a:t>
            </a:r>
          </a:p>
        </p:txBody>
      </p:sp>
    </p:spTree>
    <p:extLst>
      <p:ext uri="{BB962C8B-B14F-4D97-AF65-F5344CB8AC3E}">
        <p14:creationId xmlns:p14="http://schemas.microsoft.com/office/powerpoint/2010/main" val="112590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34970" b="17694"/>
          <a:stretch/>
        </p:blipFill>
        <p:spPr>
          <a:xfrm>
            <a:off x="207131" y="2449948"/>
            <a:ext cx="3062176" cy="38884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758"/>
            <a:ext cx="8583934" cy="5937523"/>
          </a:xfrm>
        </p:spPr>
        <p:txBody>
          <a:bodyPr/>
          <a:lstStyle/>
          <a:p>
            <a:pPr marL="0" indent="0">
              <a:buNone/>
            </a:pP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Задам один для начала вопрос:</a:t>
            </a:r>
          </a:p>
          <a:p>
            <a:pPr marL="0" indent="0">
              <a:buNone/>
            </a:pP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Что общего у Василия Ливанова,</a:t>
            </a:r>
          </a:p>
          <a:p>
            <a:pPr marL="0" indent="0">
              <a:buNone/>
            </a:pPr>
            <a:r>
              <a:rPr lang="ru-RU" sz="27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Б.Камбербэтча</a:t>
            </a: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и Роберта </a:t>
            </a:r>
            <a:r>
              <a:rPr lang="ru-RU" sz="27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Дауни</a:t>
            </a: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-младшего?</a:t>
            </a:r>
          </a:p>
          <a:p>
            <a:pPr marL="0" indent="0">
              <a:buNone/>
            </a:pP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Элементарно, друзья, - Шерлок Холмс!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9" y="3155939"/>
            <a:ext cx="2667000" cy="247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21" y="2473504"/>
            <a:ext cx="2781809" cy="3894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r="10972"/>
          <a:stretch/>
        </p:blipFill>
        <p:spPr>
          <a:xfrm>
            <a:off x="3319022" y="3182520"/>
            <a:ext cx="2615610" cy="2476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r="13442"/>
          <a:stretch/>
        </p:blipFill>
        <p:spPr>
          <a:xfrm>
            <a:off x="6166884" y="2489967"/>
            <a:ext cx="2977116" cy="2888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1"/>
          <a:stretch/>
        </p:blipFill>
        <p:spPr>
          <a:xfrm>
            <a:off x="6100831" y="3155939"/>
            <a:ext cx="3338500" cy="25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4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33475"/>
            <a:ext cx="45720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176" y="117812"/>
            <a:ext cx="87289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66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660066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60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5501" y="372179"/>
            <a:ext cx="8352928" cy="35394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Действительно, немногие литературные персонажи могут похвастаться таким количеством экранизаций и съемок «по мотивам». Более того, несмотря на приличное число канонических произведений (56 рассказов и 4 повести), вдохновленные последователи создают свои продолжения этой истории. </a:t>
            </a:r>
            <a:endParaRPr lang="ru-RU" sz="2800" b="1" i="1" dirty="0">
              <a:solidFill>
                <a:srgbClr val="000066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00" y="3911609"/>
            <a:ext cx="2828330" cy="28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59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5501" y="372179"/>
            <a:ext cx="8352928" cy="267765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Отметим, что среди них встречаются и знаменитости: Стивен Кинг, Рекс </a:t>
            </a:r>
            <a:r>
              <a:rPr lang="ru-RU" sz="2800" b="1" i="1" dirty="0" err="1" smtClean="0">
                <a:solidFill>
                  <a:srgbClr val="000066"/>
                </a:solidFill>
                <a:latin typeface="Century Schoolbook" panose="02040604050505020304" pitchFamily="18" charset="0"/>
              </a:rPr>
              <a:t>Стаут</a:t>
            </a:r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, Марк Твен, Сергей Лукьяненко… Впечатляет, не так ли? Что же так поражало и продолжает изумлять читателей в Шерлоке Холмсе?</a:t>
            </a:r>
            <a:endParaRPr lang="ru-RU" sz="2800" b="1" i="1" dirty="0">
              <a:solidFill>
                <a:srgbClr val="000066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74" y="3049835"/>
            <a:ext cx="3704381" cy="372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32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r="14085"/>
          <a:stretch/>
        </p:blipFill>
        <p:spPr>
          <a:xfrm>
            <a:off x="2195736" y="2579425"/>
            <a:ext cx="4230216" cy="4260516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Я бы на первое место поставила справедливость и верность своим принципам. Это то, чего нам нередко не хватает в повседневной жизни, и что мы ищем в произведениях искусства. </a:t>
            </a:r>
          </a:p>
        </p:txBody>
      </p:sp>
    </p:spTree>
    <p:extLst>
      <p:ext uri="{BB962C8B-B14F-4D97-AF65-F5344CB8AC3E}">
        <p14:creationId xmlns:p14="http://schemas.microsoft.com/office/powerpoint/2010/main" val="4132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r="14085"/>
          <a:stretch/>
        </p:blipFill>
        <p:spPr>
          <a:xfrm>
            <a:off x="2771800" y="3902912"/>
            <a:ext cx="2934072" cy="2955088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В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рассказах о Шерлоке Холмсе справедливость всегда торжествует, причем это не означает торжества закона. Автор описывал ситуации, когда знаменитый детектив шел на прямое его нарушение и позволял преступникам избежать наказания («Конец Чарльза </a:t>
            </a:r>
            <a:r>
              <a:rPr lang="ru-RU" sz="2800" b="1" i="1" dirty="0" err="1">
                <a:solidFill>
                  <a:srgbClr val="000066"/>
                </a:solidFill>
                <a:latin typeface="Century Schoolbook" panose="02040604050505020304" pitchFamily="18" charset="0"/>
              </a:rPr>
              <a:t>Огастеса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/>
            </a:r>
            <a:r>
              <a:rPr lang="ru-RU" sz="2800" b="1" i="1" dirty="0" err="1">
                <a:solidFill>
                  <a:srgbClr val="000066"/>
                </a:solidFill>
                <a:latin typeface="Century Schoolbook" panose="02040604050505020304" pitchFamily="18" charset="0"/>
              </a:rPr>
              <a:t>Милвертона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312676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67894"/>
            <a:ext cx="3576865" cy="36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677" y="497097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Безусловно,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притягателен сам образ – настоящий английский джентльмен, в котором сочетаются быстрый ум и недюжинная сила (а вы сможете разогнуть кочергу, как сыщик в «Пестрой ленте</a:t>
            </a:r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»?)…</a:t>
            </a:r>
            <a:endParaRPr lang="ru-RU" sz="2800" b="1" i="1" dirty="0">
              <a:solidFill>
                <a:srgbClr val="000066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5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43866"/>
            <a:ext cx="3582144" cy="360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677" y="497097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66"/>
                </a:solidFill>
                <a:latin typeface="Century Schoolbook" panose="02040604050505020304" pitchFamily="18" charset="0"/>
              </a:rPr>
              <a:t>…любовь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к игре на скрипке и участие в боксерских боях, скромность и полное осознание своих достоинств (впрочем, и недостатков тоже!). </a:t>
            </a:r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Да, Шерлок Холмс по-настоящему многогранная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415713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4706"/>
            <a:ext cx="3510136" cy="353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66"/>
                </a:solidFill>
                <a:latin typeface="Century Schoolbook" panose="02040604050505020304" pitchFamily="18" charset="0"/>
              </a:rPr>
              <a:t>Одновременно он не лишен и слабостей: привычка к курению и употреблению кокаина (пусть непостоянно и по оригинальной причине, но все же употребление) дали повод некоторым современникам усомниться в литературной ценности этого цикла. </a:t>
            </a:r>
          </a:p>
        </p:txBody>
      </p:sp>
    </p:spTree>
    <p:extLst>
      <p:ext uri="{BB962C8B-B14F-4D97-AF65-F5344CB8AC3E}">
        <p14:creationId xmlns:p14="http://schemas.microsoft.com/office/powerpoint/2010/main" val="49254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712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Артур Конан Дойл  Цикл о Шерлоке Холмсе</dc:title>
  <dc:creator>Нариман</dc:creator>
  <cp:lastModifiedBy>Нариман</cp:lastModifiedBy>
  <cp:revision>12</cp:revision>
  <dcterms:created xsi:type="dcterms:W3CDTF">2016-10-29T16:57:34Z</dcterms:created>
  <dcterms:modified xsi:type="dcterms:W3CDTF">2016-10-29T18:58:13Z</dcterms:modified>
</cp:coreProperties>
</file>