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6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4E5C-E1F8-4E93-BDFD-B1E7182EA395}" type="datetimeFigureOut">
              <a:rPr lang="ru-RU" smtClean="0"/>
              <a:pPr/>
              <a:t>10.08.2017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9CE2-3402-4D99-A185-B7EF6F887A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4E5C-E1F8-4E93-BDFD-B1E7182EA395}" type="datetimeFigureOut">
              <a:rPr lang="ru-RU" smtClean="0"/>
              <a:pPr/>
              <a:t>10.08.2017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9CE2-3402-4D99-A185-B7EF6F887A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4E5C-E1F8-4E93-BDFD-B1E7182EA395}" type="datetimeFigureOut">
              <a:rPr lang="ru-RU" smtClean="0"/>
              <a:pPr/>
              <a:t>10.08.2017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9CE2-3402-4D99-A185-B7EF6F887A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4E5C-E1F8-4E93-BDFD-B1E7182EA395}" type="datetimeFigureOut">
              <a:rPr lang="ru-RU" smtClean="0"/>
              <a:pPr/>
              <a:t>10.08.2017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9CE2-3402-4D99-A185-B7EF6F887A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4E5C-E1F8-4E93-BDFD-B1E7182EA395}" type="datetimeFigureOut">
              <a:rPr lang="ru-RU" smtClean="0"/>
              <a:pPr/>
              <a:t>10.08.2017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9CE2-3402-4D99-A185-B7EF6F887A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4E5C-E1F8-4E93-BDFD-B1E7182EA395}" type="datetimeFigureOut">
              <a:rPr lang="ru-RU" smtClean="0"/>
              <a:pPr/>
              <a:t>10.08.2017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9CE2-3402-4D99-A185-B7EF6F887A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4E5C-E1F8-4E93-BDFD-B1E7182EA395}" type="datetimeFigureOut">
              <a:rPr lang="ru-RU" smtClean="0"/>
              <a:pPr/>
              <a:t>10.08.2017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9CE2-3402-4D99-A185-B7EF6F887A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4E5C-E1F8-4E93-BDFD-B1E7182EA395}" type="datetimeFigureOut">
              <a:rPr lang="ru-RU" smtClean="0"/>
              <a:pPr/>
              <a:t>10.08.2017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9CE2-3402-4D99-A185-B7EF6F887A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4E5C-E1F8-4E93-BDFD-B1E7182EA395}" type="datetimeFigureOut">
              <a:rPr lang="ru-RU" smtClean="0"/>
              <a:pPr/>
              <a:t>10.08.2017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9CE2-3402-4D99-A185-B7EF6F887A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4E5C-E1F8-4E93-BDFD-B1E7182EA395}" type="datetimeFigureOut">
              <a:rPr lang="ru-RU" smtClean="0"/>
              <a:pPr/>
              <a:t>10.08.2017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9CE2-3402-4D99-A185-B7EF6F887A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4E5C-E1F8-4E93-BDFD-B1E7182EA395}" type="datetimeFigureOut">
              <a:rPr lang="ru-RU" smtClean="0"/>
              <a:pPr/>
              <a:t>10.08.2017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9CE2-3402-4D99-A185-B7EF6F887A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F4E5C-E1F8-4E93-BDFD-B1E7182EA395}" type="datetimeFigureOut">
              <a:rPr lang="ru-RU" smtClean="0"/>
              <a:pPr/>
              <a:t>10.08.2017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F9CE2-3402-4D99-A185-B7EF6F887A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Все слайды листаются автоматически.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Презентация «Книжная полка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#1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Выполнила: Семенова Мария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 Звенигово</a:t>
            </a:r>
            <a:endParaRPr lang="ru-RU" dirty="0" smtClean="0">
              <a:latin typeface="Monotype Corsiva" pitchFamily="66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 advTm="400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Наташа Ростова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5720" y="1000108"/>
            <a:ext cx="3643306" cy="3086534"/>
          </a:xfrm>
        </p:spPr>
      </p:pic>
      <p:pic>
        <p:nvPicPr>
          <p:cNvPr id="5" name="Рисунок 4" descr="1d660e6a87a16e0c107ff2b5be44e56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24" y="4214818"/>
            <a:ext cx="4429156" cy="2487709"/>
          </a:xfrm>
          <a:prstGeom prst="rect">
            <a:avLst/>
          </a:prstGeom>
        </p:spPr>
      </p:pic>
      <p:pic>
        <p:nvPicPr>
          <p:cNvPr id="6" name="Рисунок 5" descr="1390983116_38371928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0562" y="1071546"/>
            <a:ext cx="4000528" cy="2995267"/>
          </a:xfrm>
          <a:prstGeom prst="rect">
            <a:avLst/>
          </a:prstGeom>
        </p:spPr>
      </p:pic>
    </p:spTree>
  </p:cSld>
  <p:clrMapOvr>
    <a:masterClrMapping/>
  </p:clrMapOvr>
  <p:transition advClick="0" advTm="4000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Андрей Болконский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4" name="Содержимое 3" descr="15933_80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14810" y="1428736"/>
            <a:ext cx="4595818" cy="2585148"/>
          </a:xfrm>
        </p:spPr>
      </p:pic>
      <p:pic>
        <p:nvPicPr>
          <p:cNvPr id="5" name="Рисунок 4" descr="1970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1214422"/>
            <a:ext cx="3333750" cy="4762500"/>
          </a:xfrm>
          <a:prstGeom prst="rect">
            <a:avLst/>
          </a:prstGeom>
        </p:spPr>
      </p:pic>
      <p:pic>
        <p:nvPicPr>
          <p:cNvPr id="6" name="Рисунок 5" descr="68519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9190" y="4214818"/>
            <a:ext cx="3143272" cy="2365691"/>
          </a:xfrm>
          <a:prstGeom prst="rect">
            <a:avLst/>
          </a:prstGeom>
        </p:spPr>
      </p:pic>
    </p:spTree>
  </p:cSld>
  <p:clrMapOvr>
    <a:masterClrMapping/>
  </p:clrMapOvr>
  <p:transition advClick="0" advTm="3000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Пьер Безухов</a:t>
            </a:r>
            <a:endParaRPr lang="ru-RU" b="1" dirty="0">
              <a:latin typeface="Monotype Corsiva" pitchFamily="66" charset="0"/>
            </a:endParaRPr>
          </a:p>
        </p:txBody>
      </p:sp>
      <p:pic>
        <p:nvPicPr>
          <p:cNvPr id="4" name="Содержимое 3" descr="2013-02-20_002323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285860"/>
            <a:ext cx="5057055" cy="2252202"/>
          </a:xfrm>
        </p:spPr>
      </p:pic>
      <p:pic>
        <p:nvPicPr>
          <p:cNvPr id="5" name="Рисунок 4" descr="inx960x64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0562" y="3786190"/>
            <a:ext cx="4429124" cy="2857498"/>
          </a:xfrm>
          <a:prstGeom prst="rect">
            <a:avLst/>
          </a:prstGeom>
        </p:spPr>
      </p:pic>
    </p:spTree>
  </p:cSld>
  <p:clrMapOvr>
    <a:masterClrMapping/>
  </p:clrMapOvr>
  <p:transition advClick="0" advTm="3000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dirty="0" smtClean="0">
                <a:latin typeface="Monotype Corsiva" pitchFamily="66" charset="0"/>
              </a:rPr>
              <a:t>Важные мысли, направляющие человека в правильное русло</a:t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1600" dirty="0" smtClean="0">
                <a:latin typeface="Monotype Corsiva" pitchFamily="66" charset="0"/>
              </a:rPr>
              <a:t>"...</a:t>
            </a:r>
            <a:r>
              <a:rPr lang="ru-RU" sz="1600" dirty="0" smtClean="0">
                <a:latin typeface="Monotype Corsiva" pitchFamily="66" charset="0"/>
              </a:rPr>
              <a:t>Ежели бы все воевали только по своим убеждениям, войны бы не было</a:t>
            </a:r>
            <a:r>
              <a:rPr lang="ru-RU" sz="1600" dirty="0" smtClean="0">
                <a:latin typeface="Monotype Corsiva" pitchFamily="66" charset="0"/>
              </a:rPr>
              <a:t>..."</a:t>
            </a:r>
            <a:br>
              <a:rPr lang="ru-RU" sz="1600" dirty="0" smtClean="0">
                <a:latin typeface="Monotype Corsiva" pitchFamily="66" charset="0"/>
              </a:rPr>
            </a:br>
            <a:r>
              <a:rPr lang="ru-RU" sz="1600" dirty="0" smtClean="0">
                <a:latin typeface="Monotype Corsiva" pitchFamily="66" charset="0"/>
              </a:rPr>
              <a:t>"...В самых лучших, дружеских и простых отношениях лесть или похвала </a:t>
            </a:r>
            <a:r>
              <a:rPr lang="ru-RU" sz="1600" dirty="0" smtClean="0">
                <a:latin typeface="Monotype Corsiva" pitchFamily="66" charset="0"/>
              </a:rPr>
              <a:t/>
            </a:r>
            <a:br>
              <a:rPr lang="ru-RU" sz="1600" dirty="0" smtClean="0">
                <a:latin typeface="Monotype Corsiva" pitchFamily="66" charset="0"/>
              </a:rPr>
            </a:br>
            <a:r>
              <a:rPr lang="ru-RU" sz="1600" dirty="0" smtClean="0">
                <a:latin typeface="Monotype Corsiva" pitchFamily="66" charset="0"/>
              </a:rPr>
              <a:t>необходимы</a:t>
            </a:r>
            <a:r>
              <a:rPr lang="ru-RU" sz="1600" dirty="0" smtClean="0">
                <a:latin typeface="Monotype Corsiva" pitchFamily="66" charset="0"/>
              </a:rPr>
              <a:t>,  </a:t>
            </a:r>
            <a:r>
              <a:rPr lang="ru-RU" sz="1600" dirty="0" smtClean="0">
                <a:latin typeface="Monotype Corsiva" pitchFamily="66" charset="0"/>
              </a:rPr>
              <a:t>как </a:t>
            </a:r>
            <a:r>
              <a:rPr lang="ru-RU" sz="1600" dirty="0" smtClean="0">
                <a:latin typeface="Monotype Corsiva" pitchFamily="66" charset="0"/>
              </a:rPr>
              <a:t>подмазка  </a:t>
            </a:r>
            <a:r>
              <a:rPr lang="ru-RU" sz="1600" dirty="0" smtClean="0">
                <a:latin typeface="Monotype Corsiva" pitchFamily="66" charset="0"/>
              </a:rPr>
              <a:t>необходима </a:t>
            </a:r>
            <a:r>
              <a:rPr lang="ru-RU" sz="1600" dirty="0" smtClean="0">
                <a:latin typeface="Monotype Corsiva" pitchFamily="66" charset="0"/>
              </a:rPr>
              <a:t>для колес, чтобы они ехали..." </a:t>
            </a:r>
            <a:r>
              <a:rPr lang="ru-RU" sz="1600" dirty="0" smtClean="0">
                <a:latin typeface="Monotype Corsiva" pitchFamily="66" charset="0"/>
              </a:rPr>
              <a:t/>
            </a:r>
            <a:br>
              <a:rPr lang="ru-RU" sz="1600" dirty="0" smtClean="0">
                <a:latin typeface="Monotype Corsiva" pitchFamily="66" charset="0"/>
              </a:rPr>
            </a:br>
            <a:r>
              <a:rPr lang="ru-RU" sz="1600" dirty="0" smtClean="0">
                <a:latin typeface="Monotype Corsiva" pitchFamily="66" charset="0"/>
              </a:rPr>
              <a:t>"...Старайтесь плакать: ничто так не облегчает, как слезы</a:t>
            </a:r>
            <a:r>
              <a:rPr lang="ru-RU" sz="1600" dirty="0" smtClean="0">
                <a:latin typeface="Monotype Corsiva" pitchFamily="66" charset="0"/>
              </a:rPr>
              <a:t>...«</a:t>
            </a:r>
            <a:br>
              <a:rPr lang="ru-RU" sz="1600" dirty="0" smtClean="0">
                <a:latin typeface="Monotype Corsiva" pitchFamily="66" charset="0"/>
              </a:rPr>
            </a:br>
            <a:r>
              <a:rPr lang="ru-RU" sz="1600" dirty="0" smtClean="0">
                <a:latin typeface="Monotype Corsiva" pitchFamily="66" charset="0"/>
              </a:rPr>
              <a:t>"...деньги, сколько от них горя на свете!..." </a:t>
            </a:r>
            <a:r>
              <a:rPr lang="ru-RU" sz="1600" dirty="0" smtClean="0">
                <a:latin typeface="Monotype Corsiva" pitchFamily="66" charset="0"/>
              </a:rPr>
              <a:t/>
            </a:r>
            <a:br>
              <a:rPr lang="ru-RU" sz="1600" dirty="0" smtClean="0">
                <a:latin typeface="Monotype Corsiva" pitchFamily="66" charset="0"/>
              </a:rPr>
            </a:br>
            <a:r>
              <a:rPr lang="ru-RU" sz="1600" dirty="0" smtClean="0">
                <a:latin typeface="Monotype Corsiva" pitchFamily="66" charset="0"/>
              </a:rPr>
              <a:t>"...Все кажется хорошим, что было прежде..." </a:t>
            </a:r>
            <a:br>
              <a:rPr lang="ru-RU" sz="1600" dirty="0" smtClean="0">
                <a:latin typeface="Monotype Corsiva" pitchFamily="66" charset="0"/>
              </a:rPr>
            </a:br>
            <a:r>
              <a:rPr lang="ru-RU" sz="1600" dirty="0" smtClean="0">
                <a:latin typeface="Monotype Corsiva" pitchFamily="66" charset="0"/>
              </a:rPr>
              <a:t>"...Я знаю в жизни только два действительные несчастья: угрызение совести и болезнь. И </a:t>
            </a:r>
            <a:r>
              <a:rPr lang="ru-RU" sz="1600" dirty="0" err="1" smtClean="0">
                <a:latin typeface="Monotype Corsiva" pitchFamily="66" charset="0"/>
              </a:rPr>
              <a:t>счастие</a:t>
            </a:r>
            <a:r>
              <a:rPr lang="ru-RU" sz="1600" dirty="0" smtClean="0">
                <a:latin typeface="Monotype Corsiva" pitchFamily="66" charset="0"/>
              </a:rPr>
              <a:t> есть только отсутствие этих двух зол..." </a:t>
            </a:r>
            <a:br>
              <a:rPr lang="ru-RU" sz="1600" dirty="0" smtClean="0">
                <a:latin typeface="Monotype Corsiva" pitchFamily="66" charset="0"/>
              </a:rPr>
            </a:br>
            <a:r>
              <a:rPr lang="ru-RU" sz="1600" dirty="0" smtClean="0">
                <a:latin typeface="Monotype Corsiva" pitchFamily="66" charset="0"/>
              </a:rPr>
              <a:t>"...нет сильнее тех двух воинов, терпение и время; те всё сделают..."</a:t>
            </a:r>
            <a:br>
              <a:rPr lang="ru-RU" sz="1600" dirty="0" smtClean="0">
                <a:latin typeface="Monotype Corsiva" pitchFamily="66" charset="0"/>
              </a:rPr>
            </a:br>
            <a:r>
              <a:rPr lang="ru-RU" sz="1600" dirty="0" smtClean="0">
                <a:latin typeface="Monotype Corsiva" pitchFamily="66" charset="0"/>
              </a:rPr>
              <a:t>"...</a:t>
            </a:r>
            <a:r>
              <a:rPr lang="ru-RU" sz="1600" dirty="0" smtClean="0">
                <a:latin typeface="Monotype Corsiva" pitchFamily="66" charset="0"/>
              </a:rPr>
              <a:t>Фортуна настоящая распутница</a:t>
            </a:r>
            <a:r>
              <a:rPr lang="ru-RU" sz="1600" dirty="0" smtClean="0">
                <a:latin typeface="Monotype Corsiva" pitchFamily="66" charset="0"/>
              </a:rPr>
              <a:t>...«</a:t>
            </a:r>
            <a:br>
              <a:rPr lang="ru-RU" sz="1600" dirty="0" smtClean="0">
                <a:latin typeface="Monotype Corsiva" pitchFamily="66" charset="0"/>
              </a:rPr>
            </a:br>
            <a:r>
              <a:rPr lang="ru-RU" sz="1600" dirty="0" smtClean="0">
                <a:latin typeface="Monotype Corsiva" pitchFamily="66" charset="0"/>
              </a:rPr>
              <a:t>"...Наше тело есть машина для жизни. Оно для этого устроено. Оставьте в нем жизнь в покое, пускай она сама защищается, она больше сделает одна, чем когда вы ей будете мешать лекарствами. Наше тело подобно часам, которые должны идти известное время; часовщик не может открыть их, и только ощупью и с завязанными глазами может управлять ими. Наше тело есть машина для жизни. Вот и все..." </a:t>
            </a:r>
            <a:br>
              <a:rPr lang="ru-RU" sz="1600" dirty="0" smtClean="0">
                <a:latin typeface="Monotype Corsiva" pitchFamily="66" charset="0"/>
              </a:rPr>
            </a:br>
            <a:r>
              <a:rPr lang="ru-RU" sz="1600" dirty="0" smtClean="0">
                <a:latin typeface="Monotype Corsiva" pitchFamily="66" charset="0"/>
              </a:rPr>
              <a:t>"...нет величия там, где нет простоты, добра и правды..." </a:t>
            </a:r>
            <a:br>
              <a:rPr lang="ru-RU" sz="1600" dirty="0" smtClean="0">
                <a:latin typeface="Monotype Corsiva" pitchFamily="66" charset="0"/>
              </a:rPr>
            </a:br>
            <a:r>
              <a:rPr lang="ru-RU" sz="1600" dirty="0" smtClean="0">
                <a:latin typeface="Monotype Corsiva" pitchFamily="66" charset="0"/>
              </a:rPr>
              <a:t> </a:t>
            </a:r>
            <a:r>
              <a:rPr lang="ru-RU" sz="1600" dirty="0" smtClean="0">
                <a:latin typeface="Monotype Corsiva" pitchFamily="66" charset="0"/>
              </a:rPr>
              <a:t>"...От величественного до смешного только один шаг..." </a:t>
            </a:r>
            <a:r>
              <a:rPr lang="ru-RU" sz="1600" dirty="0" smtClean="0">
                <a:latin typeface="Monotype Corsiva" pitchFamily="66" charset="0"/>
              </a:rPr>
              <a:t/>
            </a:r>
            <a:br>
              <a:rPr lang="ru-RU" sz="1600" dirty="0" smtClean="0">
                <a:latin typeface="Monotype Corsiva" pitchFamily="66" charset="0"/>
              </a:rPr>
            </a:br>
            <a:r>
              <a:rPr lang="ru-RU" sz="1600" dirty="0" smtClean="0">
                <a:latin typeface="Monotype Corsiva" pitchFamily="66" charset="0"/>
              </a:rPr>
              <a:t>"...Когда два человека ссорятся – всегда оба виноваты. И своя вина делается вдруг страшно тяжела перед человеком, которого уже нет больше..." </a:t>
            </a:r>
            <a:br>
              <a:rPr lang="ru-RU" sz="1600" dirty="0" smtClean="0">
                <a:latin typeface="Monotype Corsiva" pitchFamily="66" charset="0"/>
              </a:rPr>
            </a:br>
            <a:r>
              <a:rPr lang="ru-RU" sz="1600" dirty="0" smtClean="0">
                <a:latin typeface="Monotype Corsiva" pitchFamily="66" charset="0"/>
              </a:rPr>
              <a:t>"...</a:t>
            </a:r>
            <a:r>
              <a:rPr lang="ru-RU" sz="1600" dirty="0" smtClean="0">
                <a:latin typeface="Monotype Corsiva" pitchFamily="66" charset="0"/>
              </a:rPr>
              <a:t>Мы думаем, как нас выкинет из привычной дорожки, что все пропало; а тут только начинается новое, хорошее..." </a:t>
            </a:r>
            <a:br>
              <a:rPr lang="ru-RU" sz="1600" dirty="0" smtClean="0">
                <a:latin typeface="Monotype Corsiva" pitchFamily="66" charset="0"/>
              </a:rPr>
            </a:br>
            <a:r>
              <a:rPr lang="ru-RU" sz="1600" dirty="0" smtClean="0">
                <a:latin typeface="Monotype Corsiva" pitchFamily="66" charset="0"/>
              </a:rPr>
              <a:t>"...</a:t>
            </a:r>
            <a:r>
              <a:rPr lang="ru-RU" sz="1600" dirty="0" smtClean="0">
                <a:latin typeface="Monotype Corsiva" pitchFamily="66" charset="0"/>
              </a:rPr>
              <a:t>Что бы ни совершилось, всегда окажется, что это самое было предвидено и приказано..."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latin typeface="Monotype Corsiva" pitchFamily="66" charset="0"/>
            </a:endParaRPr>
          </a:p>
        </p:txBody>
      </p:sp>
      <p:pic>
        <p:nvPicPr>
          <p:cNvPr id="4" name="Содержимое 3" descr="Scrolled_Paper_and_Quill_Pen_PNG_Pic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500826" y="500042"/>
            <a:ext cx="2214546" cy="1750920"/>
          </a:xfrm>
        </p:spPr>
      </p:pic>
    </p:spTree>
  </p:cSld>
  <p:clrMapOvr>
    <a:masterClrMapping/>
  </p:clrMapOvr>
  <p:transition advClick="0" advTm="50000"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143248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SimHei" pitchFamily="49" charset="-122"/>
                <a:ea typeface="SimHei" pitchFamily="49" charset="-122"/>
              </a:rPr>
              <a:t>Спасибо за внимание!</a:t>
            </a:r>
            <a:endParaRPr lang="ru-RU" dirty="0"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SimHei" pitchFamily="49" charset="-122"/>
                <a:ea typeface="SimHei" pitchFamily="49" charset="-122"/>
              </a:rPr>
              <a:t>Роман-эпопея...</a:t>
            </a:r>
            <a:endParaRPr lang="ru-RU" dirty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Click="0" advTm="4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SimHei" pitchFamily="49" charset="-122"/>
                <a:ea typeface="SimHei" pitchFamily="49" charset="-122"/>
              </a:rPr>
              <a:t>Величайшее произведение мира...</a:t>
            </a:r>
            <a:endParaRPr lang="ru-RU" dirty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Click="0" advTm="4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SimHei" pitchFamily="49" charset="-122"/>
                <a:ea typeface="SimHei" pitchFamily="49" charset="-122"/>
              </a:rPr>
              <a:t>Прославившее русскую литературу...</a:t>
            </a:r>
            <a:endParaRPr lang="ru-RU" dirty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Click="0" advTm="3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SimHei" pitchFamily="49" charset="-122"/>
                <a:ea typeface="SimHei" pitchFamily="49" charset="-122"/>
              </a:rPr>
              <a:t>«Война и мир»</a:t>
            </a:r>
            <a:endParaRPr lang="ru-RU" dirty="0">
              <a:latin typeface="SimHei" pitchFamily="49" charset="-122"/>
              <a:ea typeface="SimHei" pitchFamily="49" charset="-12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Click="0" advTm="3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Содержимое 7" descr="kinopoisk-war-peac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57222" y="0"/>
            <a:ext cx="9965565" cy="6858000"/>
          </a:xfrm>
        </p:spPr>
      </p:pic>
    </p:spTree>
  </p:cSld>
  <p:clrMapOvr>
    <a:masterClrMapping/>
  </p:clrMapOvr>
  <p:transition advClick="0" advTm="2000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5072098" cy="62865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Monotype Corsiva" pitchFamily="66" charset="0"/>
                <a:cs typeface="MV Boli" pitchFamily="2" charset="0"/>
              </a:rPr>
              <a:t>    </a:t>
            </a:r>
          </a:p>
          <a:p>
            <a:pPr>
              <a:buNone/>
            </a:pPr>
            <a:endParaRPr lang="ru-RU" dirty="0" smtClean="0">
              <a:latin typeface="Monotype Corsiva" pitchFamily="66" charset="0"/>
              <a:cs typeface="MV Boli" pitchFamily="2" charset="0"/>
            </a:endParaRPr>
          </a:p>
          <a:p>
            <a:pPr>
              <a:buNone/>
            </a:pPr>
            <a:r>
              <a:rPr lang="ru-RU" dirty="0" smtClean="0">
                <a:latin typeface="Monotype Corsiva" pitchFamily="66" charset="0"/>
                <a:cs typeface="MV Boli" pitchFamily="2" charset="0"/>
              </a:rPr>
              <a:t>С самого начала Лев Толстой рассчитывал создать произведение об одном из участников декабрьского восстания, который возвращается домой после трех десятилетий сибирской ссылки. Позже он перешел к описанию событий 1812 и 1805 годов. По задумке автора, его герои должны были последовательно пройти через все наиболее важные для страны события. Для этого ему пришлось сдвинуть начало задуманной истории на полвека назад.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1_534b82ab2a543534b82ab2a5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1071546"/>
            <a:ext cx="3524258" cy="4190996"/>
          </a:xfrm>
          <a:prstGeom prst="rect">
            <a:avLst/>
          </a:prstGeom>
        </p:spPr>
      </p:pic>
    </p:spTree>
  </p:cSld>
  <p:clrMapOvr>
    <a:masterClrMapping/>
  </p:clrMapOvr>
  <p:transition advClick="0" advTm="15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   В процессе творческой работы Лев Николаевич детально изучил несметное количество фактических материалов, включая мемуары, письма, реальные исторические документы. Ему удалось собрать обширную и солидную коллекцию книг, описывающих события, относящиеся к войне 1812 года. Лев Толстой лично выезжал на место проведения Бородинского сражения, чтобы изучить и учесть в описаниях существенные детали, способные оживить повествование.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ello_html_737da0cf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844" y="4384844"/>
            <a:ext cx="1650156" cy="2473156"/>
          </a:xfrm>
          <a:prstGeom prst="rect">
            <a:avLst/>
          </a:prstGeom>
        </p:spPr>
      </p:pic>
      <p:pic>
        <p:nvPicPr>
          <p:cNvPr id="5" name="Рисунок 4" descr="0_25a22_b8e44257_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5143512"/>
            <a:ext cx="1037167" cy="1428751"/>
          </a:xfrm>
          <a:prstGeom prst="rect">
            <a:avLst/>
          </a:prstGeom>
        </p:spPr>
      </p:pic>
    </p:spTree>
  </p:cSld>
  <p:clrMapOvr>
    <a:masterClrMapping/>
  </p:clrMapOvr>
  <p:transition advClick="0" advTm="15000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SimHei" pitchFamily="49" charset="-122"/>
                <a:ea typeface="SimHei" pitchFamily="49" charset="-122"/>
              </a:rPr>
              <a:t> </a:t>
            </a:r>
            <a:r>
              <a:rPr lang="ru-RU" sz="4000" dirty="0" smtClean="0">
                <a:latin typeface="SimHei" pitchFamily="49" charset="-122"/>
                <a:ea typeface="SimHei" pitchFamily="49" charset="-122"/>
              </a:rPr>
              <a:t>  Герои, изменившие мир: </a:t>
            </a:r>
            <a:endParaRPr lang="ru-RU" sz="4000" dirty="0">
              <a:latin typeface="SimHei" pitchFamily="49" charset="-122"/>
              <a:ea typeface="SimHei" pitchFamily="49" charset="-122"/>
            </a:endParaRPr>
          </a:p>
        </p:txBody>
      </p:sp>
    </p:spTree>
  </p:cSld>
  <p:clrMapOvr>
    <a:masterClrMapping/>
  </p:clrMapOvr>
  <p:transition advClick="0" advTm="3000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139</Words>
  <Application>Microsoft Office PowerPoint</Application>
  <PresentationFormat>Экран (4:3)</PresentationFormat>
  <Paragraphs>22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Роман-эпопея...</vt:lpstr>
      <vt:lpstr>Величайшее произведение мира...</vt:lpstr>
      <vt:lpstr>Прославившее русскую литературу...</vt:lpstr>
      <vt:lpstr>«Война и мир»</vt:lpstr>
      <vt:lpstr>Слайд 6</vt:lpstr>
      <vt:lpstr>Слайд 7</vt:lpstr>
      <vt:lpstr>Слайд 8</vt:lpstr>
      <vt:lpstr>Слайд 9</vt:lpstr>
      <vt:lpstr>Наташа Ростова</vt:lpstr>
      <vt:lpstr>Андрей Болконский</vt:lpstr>
      <vt:lpstr>Пьер Безухов</vt:lpstr>
      <vt:lpstr>         Важные мысли, направляющие человека в правильное русло "...Ежели бы все воевали только по своим убеждениям, войны бы не было..." "...В самых лучших, дружеских и простых отношениях лесть или похвала  необходимы,  как подмазка  необходима для колес, чтобы они ехали..."  "...Старайтесь плакать: ничто так не облегчает, как слезы...« "...деньги, сколько от них горя на свете!..."  "...Все кажется хорошим, что было прежде..."  "...Я знаю в жизни только два действительные несчастья: угрызение совести и болезнь. И счастие есть только отсутствие этих двух зол..."  "...нет сильнее тех двух воинов, терпение и время; те всё сделают..." "...Фортуна настоящая распутница...« "...Наше тело есть машина для жизни. Оно для этого устроено. Оставьте в нем жизнь в покое, пускай она сама защищается, она больше сделает одна, чем когда вы ей будете мешать лекарствами. Наше тело подобно часам, которые должны идти известное время; часовщик не может открыть их, и только ощупью и с завязанными глазами может управлять ими. Наше тело есть машина для жизни. Вот и все..."  "...нет величия там, где нет простоты, добра и правды..."   "...От величественного до смешного только один шаг..."  "...Когда два человека ссорятся – всегда оба виноваты. И своя вина делается вдруг страшно тяжела перед человеком, которого уже нет больше..."  "...Мы думаем, как нас выкинет из привычной дорожки, что все пропало; а тут только начинается новое, хорошее..."  "...Что бы ни совершилось, всегда окажется, что это самое было предвидено и приказано..."              </vt:lpstr>
      <vt:lpstr>Слайд 14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Роман-эпопея...</dc:title>
  <dc:creator>Дмитрий Каленюк</dc:creator>
  <cp:lastModifiedBy>Дмитрий Каленюк</cp:lastModifiedBy>
  <cp:revision>3</cp:revision>
  <dcterms:created xsi:type="dcterms:W3CDTF">2017-08-04T18:31:39Z</dcterms:created>
  <dcterms:modified xsi:type="dcterms:W3CDTF">2017-08-10T06:48:57Z</dcterms:modified>
</cp:coreProperties>
</file>